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4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948-9E2F-4D41-A180-26D617A41C62}" type="datetimeFigureOut">
              <a:rPr lang="en-IN" smtClean="0"/>
              <a:t>07/11/20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B9A3-D869-4CC1-A70F-88918967DF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5888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948-9E2F-4D41-A180-26D617A41C62}" type="datetimeFigureOut">
              <a:rPr lang="en-IN" smtClean="0"/>
              <a:t>07/11/20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B9A3-D869-4CC1-A70F-88918967DF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462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948-9E2F-4D41-A180-26D617A41C62}" type="datetimeFigureOut">
              <a:rPr lang="en-IN" smtClean="0"/>
              <a:t>07/11/20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B9A3-D869-4CC1-A70F-88918967DF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6152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948-9E2F-4D41-A180-26D617A41C62}" type="datetimeFigureOut">
              <a:rPr lang="en-IN" smtClean="0"/>
              <a:t>07/11/20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B9A3-D869-4CC1-A70F-88918967DF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4366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948-9E2F-4D41-A180-26D617A41C62}" type="datetimeFigureOut">
              <a:rPr lang="en-IN" smtClean="0"/>
              <a:t>07/11/20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B9A3-D869-4CC1-A70F-88918967DF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721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948-9E2F-4D41-A180-26D617A41C62}" type="datetimeFigureOut">
              <a:rPr lang="en-IN" smtClean="0"/>
              <a:t>07/11/20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B9A3-D869-4CC1-A70F-88918967DF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1856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948-9E2F-4D41-A180-26D617A41C62}" type="datetimeFigureOut">
              <a:rPr lang="en-IN" smtClean="0"/>
              <a:t>07/11/20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B9A3-D869-4CC1-A70F-88918967DF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82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948-9E2F-4D41-A180-26D617A41C62}" type="datetimeFigureOut">
              <a:rPr lang="en-IN" smtClean="0"/>
              <a:t>07/11/20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B9A3-D869-4CC1-A70F-88918967DF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6887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948-9E2F-4D41-A180-26D617A41C62}" type="datetimeFigureOut">
              <a:rPr lang="en-IN" smtClean="0"/>
              <a:t>07/11/20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B9A3-D869-4CC1-A70F-88918967DF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140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948-9E2F-4D41-A180-26D617A41C62}" type="datetimeFigureOut">
              <a:rPr lang="en-IN" smtClean="0"/>
              <a:t>07/11/20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B9A3-D869-4CC1-A70F-88918967DF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408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8948-9E2F-4D41-A180-26D617A41C62}" type="datetimeFigureOut">
              <a:rPr lang="en-IN" smtClean="0"/>
              <a:t>07/11/20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7B9A3-D869-4CC1-A70F-88918967DF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9128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D8948-9E2F-4D41-A180-26D617A41C62}" type="datetimeFigureOut">
              <a:rPr lang="en-IN" smtClean="0"/>
              <a:t>07/11/20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7B9A3-D869-4CC1-A70F-88918967DF0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34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4624"/>
            <a:ext cx="8424936" cy="576064"/>
          </a:xfrm>
        </p:spPr>
        <p:txBody>
          <a:bodyPr>
            <a:noAutofit/>
          </a:bodyPr>
          <a:lstStyle/>
          <a:p>
            <a:r>
              <a:rPr lang="en-IN" sz="2800" b="1" u="sng" dirty="0"/>
              <a:t>Suggested by Prof P. K. Kalra, IIT Delhi</a:t>
            </a:r>
            <a:endParaRPr lang="en-IN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836712"/>
            <a:ext cx="8640960" cy="5904656"/>
          </a:xfrm>
        </p:spPr>
        <p:txBody>
          <a:bodyPr>
            <a:normAutofit fontScale="62500" lnSpcReduction="20000"/>
          </a:bodyPr>
          <a:lstStyle/>
          <a:p>
            <a:pPr marL="447675" indent="-447675" algn="just">
              <a:spcBef>
                <a:spcPts val="600"/>
              </a:spcBef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Skilling, re-skilling for adapting to newer opportunities that would arise due to use of robotics.</a:t>
            </a:r>
          </a:p>
          <a:p>
            <a:pPr marL="447675" indent="-447675" algn="just">
              <a:spcBef>
                <a:spcPts val="600"/>
              </a:spcBef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More inter-disciplinary, multi-disciplinary and trans-disciplinary approach for research and education in general.</a:t>
            </a:r>
          </a:p>
          <a:p>
            <a:pPr marL="447675" indent="-447675" algn="just">
              <a:spcBef>
                <a:spcPts val="600"/>
              </a:spcBef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Life long learning - adaptation to newer technologies.</a:t>
            </a:r>
          </a:p>
          <a:p>
            <a:pPr marL="447675" indent="-447675" algn="just">
              <a:spcBef>
                <a:spcPts val="600"/>
              </a:spcBef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Some new directions</a:t>
            </a:r>
          </a:p>
          <a:p>
            <a:pPr marL="971550" lvl="1" indent="-514350" algn="just">
              <a:spcBef>
                <a:spcPts val="600"/>
              </a:spcBef>
              <a:buFont typeface="+mj-lt"/>
              <a:buAutoNum type="alphaLcParenR"/>
            </a:pPr>
            <a:r>
              <a:rPr lang="en-IN" dirty="0">
                <a:solidFill>
                  <a:schemeClr val="tx1"/>
                </a:solidFill>
              </a:rPr>
              <a:t>Teaching robots to understand "why" (picked from IEEE Spectrum recent issue).</a:t>
            </a:r>
          </a:p>
          <a:p>
            <a:pPr marL="971550" lvl="1" indent="-514350" algn="just">
              <a:spcBef>
                <a:spcPts val="600"/>
              </a:spcBef>
              <a:buAutoNum type="alphaLcParenR"/>
            </a:pPr>
            <a:r>
              <a:rPr lang="en-IN" dirty="0">
                <a:solidFill>
                  <a:schemeClr val="tx1"/>
                </a:solidFill>
              </a:rPr>
              <a:t>Reconfigurable robots (modular robots)</a:t>
            </a:r>
          </a:p>
          <a:p>
            <a:pPr marL="971550" lvl="1" indent="-514350" algn="just">
              <a:spcBef>
                <a:spcPts val="600"/>
              </a:spcBef>
              <a:buAutoNum type="alphaLcParenR"/>
            </a:pPr>
            <a:r>
              <a:rPr lang="en-IN" dirty="0">
                <a:solidFill>
                  <a:schemeClr val="tx1"/>
                </a:solidFill>
              </a:rPr>
              <a:t>Cooperative and collaborative robotics</a:t>
            </a:r>
          </a:p>
          <a:p>
            <a:pPr marL="971550" lvl="1" indent="-514350" algn="just">
              <a:spcBef>
                <a:spcPts val="600"/>
              </a:spcBef>
              <a:buAutoNum type="alphaLcParenR"/>
            </a:pPr>
            <a:r>
              <a:rPr lang="en-IN" dirty="0">
                <a:solidFill>
                  <a:schemeClr val="tx1"/>
                </a:solidFill>
              </a:rPr>
              <a:t>Beyond video-conferencing - Virtual teleportation for better immersive social interaction and engagement</a:t>
            </a:r>
          </a:p>
          <a:p>
            <a:pPr marL="971550" lvl="1" indent="-514350" algn="just">
              <a:spcBef>
                <a:spcPts val="600"/>
              </a:spcBef>
              <a:buAutoNum type="alphaLcParenR"/>
            </a:pPr>
            <a:r>
              <a:rPr lang="en-IN" dirty="0">
                <a:solidFill>
                  <a:schemeClr val="tx1"/>
                </a:solidFill>
              </a:rPr>
              <a:t>Convivial human interfaces and interaction</a:t>
            </a:r>
          </a:p>
          <a:p>
            <a:pPr marL="447675" indent="-447675" algn="just">
              <a:spcBef>
                <a:spcPts val="600"/>
              </a:spcBef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Social scientists to acknowledge the disruption caused through the involvement of robots and reinforce human aspects of social interaction embracing new technologies - strike a (new) balance.</a:t>
            </a:r>
          </a:p>
          <a:p>
            <a:pPr marL="447675" indent="-447675" algn="just">
              <a:spcBef>
                <a:spcPts val="600"/>
              </a:spcBef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Non-linear flexible learning both in space and time to encourage out of box thinking.</a:t>
            </a:r>
          </a:p>
          <a:p>
            <a:pPr marL="447675" indent="-447675" algn="just">
              <a:spcBef>
                <a:spcPts val="600"/>
              </a:spcBef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Emphasis on creativity and innovation for building things from early stage.</a:t>
            </a:r>
          </a:p>
          <a:p>
            <a:pPr marL="447675" indent="-447675" algn="just">
              <a:spcBef>
                <a:spcPts val="600"/>
              </a:spcBef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Challenges- Values and ethics in robots, Digital inclusion</a:t>
            </a:r>
            <a:r>
              <a:rPr lang="en-IN" dirty="0" smtClean="0">
                <a:solidFill>
                  <a:schemeClr val="tx1"/>
                </a:solidFill>
              </a:rPr>
              <a:t>.</a:t>
            </a:r>
          </a:p>
          <a:p>
            <a:pPr marL="447675" indent="-447675" algn="just">
              <a:spcBef>
                <a:spcPts val="600"/>
              </a:spcBef>
              <a:buAutoNum type="arabicPeriod"/>
            </a:pPr>
            <a:r>
              <a:rPr lang="en-IN" dirty="0" smtClean="0">
                <a:solidFill>
                  <a:schemeClr val="tx1"/>
                </a:solidFill>
              </a:rPr>
              <a:t>Active teaching and research collaboration between DEI and IIT Delhi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994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187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Suggested by Prof P. K. Kalra, IIT Delhi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Suggested by Porf P.K. Kalra IIT Delhi</dc:title>
  <dc:creator>Asus</dc:creator>
  <cp:lastModifiedBy>Prem</cp:lastModifiedBy>
  <cp:revision>5</cp:revision>
  <dcterms:created xsi:type="dcterms:W3CDTF">2020-11-07T06:47:07Z</dcterms:created>
  <dcterms:modified xsi:type="dcterms:W3CDTF">2020-11-07T13:56:11Z</dcterms:modified>
</cp:coreProperties>
</file>